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B1C0-C5BF-4B58-99C3-D79D1B6CAC1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1088-D685-4C48-8C43-6450DB305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DD9F-3288-4D91-988E-B79C2A45BB1B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C95F-AD2D-4642-B94A-DDB6430E7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5662-5143-444D-9963-5A008CBB5BAA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8AA1-DE51-4E25-94D6-530B1D8A0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25AF-B0AE-440A-983E-A783B16D190F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014B-43A9-4863-9E6F-A5C532FB8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BAAF-E76E-4825-BF7D-E292CE1F03F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073F-CB21-4BCE-B0D1-737FA40BD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34F8-F202-4503-A58D-1DFF7644A31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8BF4-5A45-4B2B-BC35-D428D76CB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F1B1-58C5-4BDA-9487-B225BBCD953F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F19A-BFF6-4B82-AFB3-26689EA93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D0F4-D8B1-4B17-8F7E-EC2DDE43E58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285D-91A0-46BA-A27D-7D86723F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F0F6-0B8E-42C2-8A7B-D63339AF7F2F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93AA-BD14-4CEA-8094-A26AC6158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E496-0D27-4DD7-B19A-A28DC5C3BBFA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99BF-C449-4748-A2A5-A407291AF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344A-8D9F-4E17-932F-2B6896BCE97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070B-299A-434A-8151-9E402082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7F7E-C2DB-4142-82AD-E8E50DC14C6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DA6C-621F-416C-83AE-E20F5E561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63FA-8BCE-4A7F-9B8F-8170007AD2B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2DBE-BD78-4185-AF3B-960CB85A5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0FA9-1D5D-41B2-9E03-E580CFF4D977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24E4-0253-48BC-AC76-BEB15CE9E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7C09-141A-4C96-B7F7-8903C18F3858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C8C7-4189-429B-83D6-AE79C9E48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DE12-706B-47F4-85E2-57AFD25349B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DBAD-9396-46D1-99B2-7BBCCDBD9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A44-8736-486F-9ACE-0A4B1166537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91292-AB1B-4800-B749-A092B6D39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FC1C29F-DFD9-4AD1-84C2-34BA4231CAEE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5FF6FA0-AB78-4014-B68D-14D172BA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15" r:id="rId12"/>
    <p:sldLayoutId id="2147483703" r:id="rId13"/>
    <p:sldLayoutId id="2147483716" r:id="rId14"/>
    <p:sldLayoutId id="2147483702" r:id="rId15"/>
    <p:sldLayoutId id="2147483701" r:id="rId16"/>
    <p:sldLayoutId id="2147483700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mailto:katrin-kor92@mail.ru" TargetMode="External" Type="http://schemas.openxmlformats.org/officeDocument/2006/relationships/hyperlink"/><Relationship Id="rId1" Target="../slideLayouts/slideLayout7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trin-kor92@mail.ru" TargetMode="External"/><Relationship Id="rId2" Type="http://schemas.openxmlformats.org/officeDocument/2006/relationships/hyperlink" Target="mailto:voda10@ukr.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qua-technolog.&#1086;d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006600" y="354013"/>
            <a:ext cx="74342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Bookman Old Style" pitchFamily="18" charset="0"/>
              </a:rPr>
              <a:t>Міністерство освіти і науки України</a:t>
            </a:r>
          </a:p>
          <a:p>
            <a:pPr algn="ctr"/>
            <a:endParaRPr lang="en-US" b="1">
              <a:solidFill>
                <a:schemeClr val="bg1"/>
              </a:solidFill>
              <a:latin typeface="Bookman Old Style" pitchFamily="18" charset="0"/>
              <a:ea typeface="Times New Roman" pitchFamily="18" charset="0"/>
              <a:cs typeface="Bookman Old Style" pitchFamily="18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Bookman Old Style" pitchFamily="18" charset="0"/>
              </a:rPr>
              <a:t> Одеська національна академія харчових технологій</a:t>
            </a:r>
          </a:p>
          <a:p>
            <a:pPr algn="ctr"/>
            <a:endParaRPr lang="en-US" b="1">
              <a:solidFill>
                <a:schemeClr val="bg1"/>
              </a:solidFill>
              <a:latin typeface="Bookman Old Style" pitchFamily="18" charset="0"/>
              <a:ea typeface="Times New Roman" pitchFamily="18" charset="0"/>
              <a:cs typeface="Bookman Old Style" pitchFamily="18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Bookman Old Style" pitchFamily="18" charset="0"/>
              </a:rPr>
              <a:t>Кафедра технолог</a:t>
            </a:r>
            <a:r>
              <a:rPr lang="uk-UA" b="1">
                <a:solidFill>
                  <a:schemeClr val="bg1"/>
                </a:solidFill>
                <a:latin typeface="Bookman Old Style" pitchFamily="18" charset="0"/>
                <a:ea typeface="Times New Roman" pitchFamily="18" charset="0"/>
                <a:cs typeface="Bookman Old Style" pitchFamily="18" charset="0"/>
              </a:rPr>
              <a:t>ії питної води ОНАХТ</a:t>
            </a:r>
            <a:endParaRPr lang="ru-RU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6650" y="2297113"/>
            <a:ext cx="60960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запрошують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до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участі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у 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Всеукраїнському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конкурсі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для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школярів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 Вода – основа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життя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» 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6" name="Picture 8" descr="http://ruspravda.info/images/thumbs/1643_400_30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82000" y="3417488"/>
            <a:ext cx="3810000" cy="3440511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/>
          </a:extLst>
        </p:spPr>
      </p:pic>
      <p:pic>
        <p:nvPicPr>
          <p:cNvPr id="2058" name="Picture 10" descr="http://vital.in.ua/wp-content/uploads/voda-chistay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6200000">
            <a:off x="-862644" y="2673036"/>
            <a:ext cx="5074920" cy="3295008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88" y="747713"/>
            <a:ext cx="10688637" cy="60309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Заявка на участь в конкурсі «Вода – основа життя»</a:t>
            </a:r>
            <a:endParaRPr lang="en-US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06000"/>
              </a:lnSpc>
            </a:pP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Прізвище, ім’я, по-батькові учасника конкурсу (повністю):__________________________________________________________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народження: __________________________________________________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 роботи:______________________________________________________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Номінація:_________________________________________________________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Прізвище, ім’я, по-батькові керівника конкурсанта (повністю):________________________________________________________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 навчального закладу:__________________________________________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Адреса навчального закладу:_________________________________________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Контактні телефони,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:_________________________________________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Дозвіл батьків (чи особи, яка їх заміняє) на використання інформації про автора в публікаціях про результати  конкурсу в ЗМІ (необхідне підкреслити):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Дозволяю                                          Не дозволяю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Учасник:           		 _________                                           _________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lang="uk-UA" sz="1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(Підпис)                                                                      (Дата)</a:t>
            </a:r>
            <a:endParaRPr lang="ru-RU" sz="140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Керівник:           		 _________                                           _________</a:t>
            </a:r>
          </a:p>
          <a:p>
            <a:pPr indent="449263"/>
            <a:r>
              <a:rPr lang="uk-UA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	  (Підпис)                                                                      (Дата)</a:t>
            </a:r>
            <a:endParaRPr lang="uk-UA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Батьки: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_________                                           _________</a:t>
            </a:r>
          </a:p>
          <a:p>
            <a:pPr indent="449263"/>
            <a:r>
              <a:rPr lang="uk-UA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	  (Підпис)                                                                      (Дата)</a:t>
            </a:r>
            <a:endParaRPr lang="uk-UA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/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4" name="Picture 2" descr="http://img.espicture.ru/14/beregite-vodu-kartinki-risunk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3238" y="296863"/>
            <a:ext cx="258445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skachatkartinki.ru/img/picture/Sep/19/f9ce57065e1a32bc98ba5d2efcc24547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4532313"/>
            <a:ext cx="28225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75" y="173038"/>
            <a:ext cx="9536113" cy="5360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lnSpc>
                <a:spcPct val="106000"/>
              </a:lnSpc>
            </a:pP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Організаційний внесок</a:t>
            </a:r>
            <a:endParaRPr lang="ru-RU" sz="14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Фінансування конкурсу здійснюється за рахунок організаційних внесків та інших, залучених оргкомітетом джерел.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Організаційний внесок становить 50 грн  з учасника конкурсу (незалежно від кількості поданих ним робіт).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u="sng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Реквізити для сплати оргвнеску: 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 «Клуб молодих вчених Одеської національної академії харчових технологій».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ЄДРПОУ 36289108,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 АБ «Укргазбанк»,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МФО 320478,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Р/р 26005148151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Призначення платежу: благодійний внесок (НЕ ВКАЗУВАТИ ІНШЕ!)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/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Контакти</a:t>
            </a:r>
            <a:endParaRPr lang="ru-RU" b="1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Відповіді на всі запитання щодо конкурсу ви зможете отримати у секретаря організаційного комітету конкурсу - Кормош Катерини Юріївни.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/>
            <a:r>
              <a:rPr lang="uk-UA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тел. моб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sz="11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– 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0939534734;  </a:t>
            </a:r>
            <a:r>
              <a:rPr lang="uk-UA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katrin-kor92@mail.ru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50" y="2387674"/>
            <a:ext cx="2915310" cy="2069376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1026" name="Picture 2" descr="http://wildwildworld.net.ua/sites/default/files/images/voda%20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915943"/>
            <a:ext cx="3196642" cy="2258961"/>
          </a:xfrm>
          <a:prstGeom prst="rect">
            <a:avLst/>
          </a:prstGeom>
          <a:noFill/>
          <a:effectLst>
            <a:softEdge rad="7239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data:image/jpeg;base64,/9j/4AAQSkZJRgABAQAAAQABAAD/2wCEAAkGBxQTEhUUExQWFhUXGBsaFxgYGSAdHBocGBgfHBwcICAaHiggHh4lHxwaIjIhJSkrLi4uGh80ODMtNygwLisBCgoKDg0OGxAQGy8kICYsLC0sLDQsLC8sLzUsLCwsLDcsNDQ0LDQ0LCwsMCwvNC8sNC8sLCwsLCwsLC8sLCwsL//AABEIAL8BBwMBIgACEQEDEQH/xAAbAAACAwEBAQAAAAAAAAAAAAAEBQIDBgEAB//EAEcQAAIBAgQEAwUGAggEBAcAAAECEQMhAAQSMQVBUWETInEGMoGRoSNCUrHB8NHhFBUzYnKCovEkU5LSB6OywhZDVGNzk8P/xAAaAQACAwEBAAAAAAAAAAAAAAACAwABBAUG/8QAMhEAAQMCBAIJBAIDAQAAAAAAAQACEQMhBBIxQVGhEyJhcYGRweHwBRSx0TLxFSNSQv/aAAwDAQACEQMRAD8A+2DngHifExS0gIz1HJCIsSYEkkkwoA3J7DcgYNYRJws4pmGXTFehTMG1VZkAgSPtFj67jDaTGk3HzwQSZU6PF0NnHhvr8PQxuG06wJEggqJBBj4yMS/rajKKKiTUAZIYHUDsRFoPLryxjM5lamadDK1FfMEjRNMVKVGiytplmszOwmYYcwDhzmeGO76kphFqCmtQsQGRaLMdIAkGZtBgST0GNb8NSbEn29ePlGpRERunjZ1ASNYkMFI6MV1AHuQQfjivI8Wo1p8KojxvpboY+Im04zlTg1VqpZXcK+ZZipVQoC0CitOnX7yrF423nFuVy9RaQZaJpihlmposCXcqswFJ8oK2POSYtcftqUWN7fPP9qvFahagNwZ6XsfTrgXM8Wo01V3qKqNGlibNIkQedr4z9HhVeglDUdYy4ami0xPkXL1FDmQJdiEECwmOpwZ7LJURFpnxvDWkvmrKoIcQIWLkRvPQQb4B2HptBMz8PsrjtTTJ8XoVSRSqo+nfS0xJI6dQfljmS4rRrGKbybkWMMBuVJADAdVnEMpk6hoVE1aGd60GJgPUchom9iD8cKuFZSvQKB6NSs6qEFQ1k0Bbe6krpFh92bRJxQpUjmjbS49lI1utJH7jHIb9j+eL1wPxJ2WlUNNSzhGKKI8zaTpEmBJMC+M4aCYhBfilnDOP0qtOpUaaa01DsX0xoYEq/lLQCFJg3iLXGCBxvL+Ca2s6FIU+RtWoxC6NOuTIgReRjK5LgC+GtHL5apRAX7V6zQKhVZVSAzE+cKS0WAIG8YdtwmvWYVKtQ0dTAlaJBKin/ZjUyEMZLkkAbgbC+2ph8OHawO8e+t+63FO6vFNshnVrJrTUBJBDqVYEG4KsARj1DiFN6SVQ0JU06NQidcBRHUyLYE4dwpqTOf6RWqBplKnh6SxjzeWmGBtG8XNsIeEcHqeNRFWnXVaOpvM6tSELpRU0AagNRMuobyDrhYoUjmM2GnO23YhkXWyB9Jx7UMQgQbj1j97Y4FH7nGXIEGYq5fhjtsUVqioJYgDqTH54Bq8VWfIrN390f6r/AEOLFKdAhdUjVNcC5jOopi5b8KiT8Y2+OAUz1Q/gX5sfzAx56pAtz+p9cGKQGqWa42KMpZyTBRl7kCPocEk+mFLVZW6E9b4qGXSb0gfr+hxOiah6cp1B6DHYPQYUU6FM7U12/CP0GPJWABKFxAm06bddXlA+XbE6JqNtUlOIPQYmq4z/ALHe04z9OpUWmyKlTQCx9+ADI6bi3fDnNmpp+z06v75MfQXwNWiabi1wghPEzBV5GB+IZkUqZciQCs+hYAn4Az8MU5PL1N61QOeQVSij4aiT8THbF2ey61aT0nEq6srejCD+eFFtkYLQ8TcdnwKwuP2Mc8UfsYT8HzTFTTqf2tI6Kncj3XH911hh0kjcYPn9/v5483V+p12EggC/BPdRymFaRq2P0x7HMuIj1/THsbsDi316WZ4v2eBSnNgqyq1/5YjUpIfeAN+k48xEn988cqzyMY7rdljdqVIMvI44fXFV+vzH8scv2/LFwqzKyOmOJHQ44G9D8f548fT9cSFJV6kdTjrLiCbfyxxnHUYGEQKmEOOMvYfv4Y4CPxDHrcmGLUkLx+Hz/linNZpaaMzkBVBZjOwAk4tLdGU/D+eMX7X8Q8Z1yqkaQw8UiwJ3CfCNRHYD7wwuo/I2UDnQEz9i+JVKquaxIao5dAd1U3Vf+mD3834Tgn2rzZWnTVWqzUqqv2I88AF2ANokIRMjc4x/D81U0q2tvK1iANSgER0mAJgn7w5Tjb8OzSVgviAeLTOrawJVl1rN4Ksw6iSDisLWEguvCum6IBWXyHtVXAzQqsUCKy0daamDBgq6mQaXYs6rAn3b88NOA55ld1Zq5DUldTmFYE1JfWBIgQNB0iB0G+G9ThNIiPDQiS0aYuzioT6lwG9QDgPi+d8NkCU1qVzJRS2mF2Zi0EqvLYySPhuq4mlBhsT7R87VpBzmAF3hntAlWpSp0wraqZdys6UYaIWdpIZjG4CjrhxVcgTA+eMRlvaNRCUsgValI0eJTXRNtgSLxvgz/wCJsxyyD/Gsv8MY6uIok9WyacLVOjeYRefrlaNWpGqqqMVk7NHlAnYTHrhdxTKf0VXp0nqsfBTzFy7+I9UUwwNQ2JkmJAsNsW1eMZqopU5OlyMPXPIyNqXUDnj1Ti4Zvt8uqN5Zb+0X7NtSXGl/KxJjTAnDqWNYLfNvdL+1qU29YT5KvLcTfL1VSsGRGDMq1GFSqQAqhfJuzOZA8xF+UQB7Q+1VZaOXNPUlSrVqLoSkKrFUDaQVLAXISSDa98a2rmafhjMHRUZQfDZFkywiFMk3sLYR8C4cDUpVyagamHpqHjTpYrYASDqjVqmdhtiq2Opsg5b8t/2PJIe9oMZboN+O1zokik/ghmoFQTVrMxXwgD5gFKsJGxIJJAvdl+K1Gq6kGaqKKhTQlAeHoCwSHKgsQ3PVyPLGg4rlqTMp0g1BIWPKZMSZEGLXvgngQTwvIAE1vG1/OZPeTJ1c97zi6WNY6RlE8r+HrPaoHNBghZinnq9TMItGqtOi9MXanqYVNVXyxqWLU26+6OuGaLWGVzcHxqo8VKRACl4QACBaQ+oegGHX9X0tSv4aakBCNpEqDuB0+GKM1wii5pFhenVNVLkecySbG+5OHGswwAIHcNu2xRDKAAAqvY7goyeTpUJBYAs56ux1N8ATA7AYck+mIA98SK98Zqjy95e7U3UJJuoVqoUFmIAAknoMLcmlWtUFVy1Omv8AZ0pgty11I+lPYbteytI9MeJOAIlGx+UGNUu4pwvxGFSm3h1lEB4kEb6XW2pZvyI5ESZDp8SKeXM0nQ8nQGpTPoyiVH+NV+OLzqq5gnUwpULAAka6rC5PVUUwOWpm5qMEJnSa/hKJinrdp21NpQRF50ud7ae+MWIwVKuczhf8rS2oWjK69p4EePl5xqvZDiNGoyilWpub2VwT8gZx7B9LSSY0yDeNwYm/wI+ePYlDCNoghu5nkB6JT3AmyW8RNQMNDIoBli4JGmD0IvMGZGxwLwrjS1lpmGUvIQwQrxJlSblSo1A7RF8MmFzPfGI9sfaV6GcoUadEO5p+VixtrbSQFFtR0gBibTtfHWpNztiNAT5AlZ2NzOhM+O+0rUaoWnS8USFdgwGln9weYgGedxGtN9WK19rmga8pXTmSNLx6hHJxXT4evgmkx1FgdbXlmPvMOl9hyAA5Yoo1GjzWdTpbbcDcdmHm+OEhpkZjquozB0yI3TGh7Z0DM+KvrRqj66Y+uC6XtTlTH/EIp6OdP/rjCFswRvB9RP5icCVBM/eHQix7XwzozxTP8Ww7lfQcvmdYBV1INwRcH4jFmo9R8sfPeG8TbKbAvlyZZfvU+pTmy/3Nxy/Djb5WutRFdCGVgCrA2IOxtgI2K5uIw76LoOnFGhj2/fwx0Oeo+WB9v9/4jHCf3OKyrPmKD49mHFJvBXxKhsqgAQT94knYb2vj5/nKHgOqVBrcSxGq8tYAgCJZrm5sp2AjGv437SJTPhU3Q1zyZgFQfibn/lFz9Rm85RpostUL1KjEtU0kzAvEeUcrTaFEDnhxJBNtkioQXaobIZ9HplHpsQ3oCJAAIvuDp9CdxGH/ALOZZTUDNUcsoICzaDbkAYMbEmCL3E4QmnpYlIII7XEKG08pnT8T8nOT4dVaHD0wu4qCQ4HO+09ZUjthVAXEoqk5hAlanieeShTao+y7DmTyAnmcfNeAvXzuZq1md0Um5UxAHup3gcj1YkSb2+12fbMtTXUKVBtWl2MeRbM8HcsTA7Hoxg/Je0WQoIKVOqoCjkGM9SSFuTiV6ge6JsOa9Hg8OaVLMBLndmg/aynGMo9JxTeBUpmaTcmUkyt+XMTtDKe+39leM+PTvaqlmHpb5j9QeeF/EM7lM6gpK/2ouh0tY95HunY/ywg4cxytUVapKIp0O/LawJ6xYHmD13Q05X2uFsqden1hBHy3f+V9A4hxxKQaV1Eb6dIC/wCJidK+hM9sYviHt4xbStNHvAA1RPTVALHsqmcWZrI5jPENTBo5cSfFqiCRefDSxAjnCk9Wwz9ncrQyr0glOS9vEe9XzbPpAinTJAEWkkWmZaS8lZM9FjdJPz5xQfCDmK2nRS8JwSzszFf+YjBlUBrwwXVLWJtA1bPIsUITyJTWwG8ncwZFhbl8ouk4fSd/FKMVUOS0c/tGYnr7pgfHtDJ6qLWQFwrSy0xAugAJBncGJkemF1BMQuDXqF9Vzu2B4W+fpezA8whQtJxGuZ1FhIJHKRqEk88FcCCq5poFGiRUCWAuCkgbEiY5xPbAr0gNCNoDIJD/AIVUANA3M7Rtf4YL4GVZ3q01IRtQLFdJc+QDykBpGlrkc7c8Nw385SAOsnZYYh4q9cWA98cI746YT1wVB1P1xLxR+xj0d8c1YllLqYI6478RivWP2MWTilarWmBtA3Nh1Mk/E3+OKqGVCu7zJeOWwUQB8yx+OCNWOM+JCsOiUHlTGYrDkVpP8TrT8kGOYKCXJi5AB9BJH/qOOYGITHOzX7uQUXUknGLzWXWtn2qgFjl0CTb3zJ581VjPdh0xss4zBH8OC+ltIYwC0WBMWExfHzvh+br0lem/9HRkcrULu3mcqHLBrAzqJ269MX0mWJ0TcKwFxctGqEbg/wDT/PC3iQ0MKvKyVZt5SfKbfhJ+TN0wHQr5iqWK1MuqKYYqC4FgbmQBuN+2ItSdgyrWo1Sd/ISIJgm1SDv/ABxdTEMcLLpZgNSmL0wLsYG9+UYV5nP0pKoWqN0UEn4gScV8M4erLSWqKuYqOrEamGnSjabrKpzXqTfB1LNCnRd/LTAmASIRhKad4Pmwv7g7BWcQQYCXAZhrrTCDrUNv+lST84xqvYXLMtKprYM3isCACFBF5CkkgsCCb7/ElPks9VLT4NeojILkUqY1W90Fg4FyPMOWDeFcXq02qj+jN5qgYTVX/loOUzcHCvuhPWckVxVqtI+c1r47YjUUcx+f7OEf9f1f/pv/ADB/24ozvE2qKVehCncLXKt8wFMfHBnFUv8Apc84WrsOYUM3x2nSL06FNda++T5VTuzR6W3OM7Vy75l9TljSBHiVDbxLSVH4KYEjSJJJEycM3y6kjVRr6V2COrD6OD8h64nlOIUXc0KVSojoNYpVV97TD+UyQxkg2OMs53a22CzuwtYiXCwQDgISVUlQzWUSdJg2AM27X8uDeH51yNWWU1EfcNHhybGTIaeUBT3nBYyLWIKRUpAmUJAA06fvxqEyCByPaK6fsx5g7Vm1SJKqiFuxNNQ3+rDmUiLhIfmJt6L2V4flRQo+Jlabs0qoWmpMjUTGqIEDcxi/LcLyxcJ/RTSYgsswJCwDHhuY94dMC0svTWllS7NpDtJao1pR7E6p3EXxZ7N06Zai6CSKdXW8HmyQCx3mOvI4zjKWEk3XYzP7efb+l2nlKDSUy2YYAkavFKjymDE1gdx0wFxThNB1ouiMystRwrValyKLMs+YxtuMEUhSWoFdmY+JWDIGZol2ZfKm1h054No0NP8ARFgiHdQCPu+FVA37RiyGANRZ3A6nn2oDgtaocwA86XpkebcmzJCg6UGnxLXJtJnF+Q4A6sCSqKFUMR5nqMsHUS1lAIIi9toGDMrwlKEVq76nRQAxsqhQVBAkwSCRNyZjthTm+ONmCFo09aSQykwDH/MP/wDMSYnVAtgZkkAQlVKrWXJ5fgb+nYiMu6rRpOlTSXkggyrBmJUnoIO/545xLMFlUKAHIfQ0D3tJUX9SPniWSyleSatYOSIgIIWTsAbdhawHLbFPE3Y1qK6rgkyYsBDbKACZAtinAZp2XNz53OdETNvAqfEKtRHDo0mQGFRfukiZOsJbezX6bEN8nxGlTZabswqP5gXEBybnSQSsjpMjA5BI81/hI7T1PbAGa4TSqSGTSZB+zbSwI90+Xn0GDpu6P+KX1gZatauYBEgg+hBx0VsfPhlszQP/AA7CsALKx0kHVJ9wgObyS09MPOC+0hdZqLt7zJBiLXUEkX9D1AxqbiW/+hHaoK14dZafXj1IzgKrn0FMVNUq3uwbsTsABcnsMKa/EMwfLTAp7zUqXJk2KoDtFrsD2ODfWa0JpqALUAjElcC0YyecVqgBao2pQSSW0KvroiesGdsVJkSqGGYK27GxPYWmPj8MJOI4NlV0pmwWxZxucVlwcZNcuVI/tBaQBUbp0Y39b4uoVWH3/EHRrN8IhT8h64n3PYq6Y7hatHBGPYCyNcEAjn9O2PYa14IlaGukIlzj55nKjpmaroqtpr1WhiQPLlB0BvBON9mGAkloABJk2AG522xg801E1awqVLGu0EVNJhqKKRMRF/qMSpoE6g9oLg7gpZg1PBzmvTqc03lVMCaFOLMTMacCZOvWqVZZ9RUVlHlUDyVlAsAOQHzOGlQU2U0rkaYP2gJIjcnc2O/Lthdw7P5JQdJ1e8SxOqzEEkEybk2A3O22M8k/O1aDVptFyOXCEFnGUU1LTIoZimpE2csCsRaZGOZWkNb1CB4avUaivRvvsR11So6Q0e9hrwzNZYUgWZQ8mVBvLEsF7mOQuMK1c+EzFdICayJ/HDN9Z+eMeNc5tOButuDex7zBlMBmneo1NErPojWUACglZHncgbXi+GVGlWjy0QvOWqrztPl1dPjhJQ4fVqBESwUBi7HzFnnxagEjRYlVJIKg9TZnw7hjI7O9Wo8yWg6QxZpvBluguABYCCcXTwdNrZcTKw1vqji+GN6vFW18xmFPmp0+81PzOj6YGHFWkBqSX6Vbn/R+ow1qqERIgC8DeDPKd9/zwvNUkEagImTE2H8+hwPRNBhL/wAg50wBz/ahxbOZjwtVHLGQwZydLg01u8AMCWIFrYyWTy7sUekKlGmq6qRC+UAMdKqWvqB8xIsbDYA422SzulveF+QF/rPrHLFVGgEL0D7vv0v8LEmP8rSPQjA1mQyWrXgsZnJaQPmvFUZTjGbqpqpsPLpDALeZnbnbeIsykCcHnOZwH7jqC0hlIm4033EXGx23M2EyLii6HTC1AU7ah5kO/OWXvK4IzVKPN7wF4ifj7wM785thzMQ9zAZXKx2H6CqYJja6hk+J5mkonLgrreweGhqpKkRMgIb3mQbRuQvtSAk1KFRR5B5fOAWaCPKOQvOxuN7ERBa0iQI87AEb8iQR2B+eCDWqHdmjYCwB5ASYiem5tiSFnFZ+uY8ky4Zx/L1mK06ill1SJ2CtpmdoMgjqD2OI8U4nRWtQXxELh2Yop1PHhOPdWTuemAHpXGqmhGwhYgE3/PY98TyqJTutMKSADpUCw2krv6YKdk1mIcNUBxXhtWtUSs1ZqZvop28oIMFvus4JESLSYM3wbkKtIIiUigA8qgHfy6rdTAn6+kc3TFQEEuQ3vFTECdrQQPTAh4BQWSoZWiAwZgQCIPOPocVmWd73F0gc/wAJhXzqr5ZA+O02ttJJxW9MSpgjSbGdpEHbc9fhhBl+GGlVAdndDMEjyqOUtB83LlvhlUypWyMdrjcRzHpvzwBc7ggFQnZF67wo899jseZiyk3ueWBUyRDNJOk+Zi1puzaREmPNsBLW5G4Qyjnymo2mbgCGYC4uQSI6yJtInDfK0SmnUxLDnAKrtexMnb+WLDpUHW1Cv0hbXGxCmL8gSRaP4HA+apX1BmVt9SsYsI2BuB1O2PZyTZXKibld2tF1YED/AAx07YGRGBM1GP4gQoI6atKi8j3RYz64YHxoURdsu5XPMrkOssQYgeUSZLjsTuLAG+0YYoZgljDAQeZ6xyHSY+mFVY6gfKx5qdiJJExN+cAbiZ3ODuF8Rj7NpVuTkgahG0E2IHL5c8La7rQhaYMFGFSDeJ5KRCrzknYnuY7RfEvFi8kEXLFYH+XdWtO9/jj1QAkDrfSsX9Qd/wBcdZGX3SC/bbuCsfkZ/LDrpyroVfLLArPLmel4gnsIxdXKkS0KAJvz+ZkfPA6IIMA69yRYARF1Ppyk98WZcghiAGv71oH+U/pfCwSdUAkphwlbTJi+/b1vjuIUUKAbkG9v4HHsaqRIatNM2QfFeGCpUOqGALEAqDGsDUt7wYBjr9Ex9mqAgaSYkG5PK4kzbY+oBnGmzovHXlP8sLq7dY7C/wBb7Yz1dfdZ6rWygDkkuBq0GCUm0qN7mY3mbGTIxS/B6BIHhiUAA8oA8uwgWIHQ26ztjnF841NNSXg+YbEyCNyYEEg9hOA8rncyR/ZSNIMSBsB+Zm0cx64RngrM57WnTkj87wmlTpPVVFDCnVbUBF2Uk+ptvhdxFQMvU2jSJ9JWfjAwz4jm2/ojeIhXUmm0RLwggBiYlhc4q4koCMoFjp9JLKP1wFaXObK9B9LMUnOG59AojhVOqzs6eU8tR80GQCJvsLHaeWHFGAqgch0mT+t+ZtPWMU8Rp60IMgG0CZYtztB/facDUy1MMGbUqeY6hcqbgkiNbLBERFt9satAuOYZsmDuGCg9zzuSDb+9O2FleqGqMqgERMg2tufWy+n0wRxKfOCWCqBKg+Z2PurI2G1h+Id8U5nKhESwUKug9IVZ5f4T9cKg/PJVTeQ4j5b+lPLPALkwB1NoLAT8yP8AfAvFeJUmp+LTqIxotJvEqZDLfeQNQFp0jGa4f/xteoj1vDohTPm0yAYidQmTe2wB2JxqeCezWWSp41OsKlTVchrX5EKwuY526g4208L0tOZtHAoqOJeKoeyInzXM86VqRCltLLIbSRBF1YEgAkdumJEivllaVDuNJ1R7wOlwvmUk2MQemAuNZ5MkXp1WimPNSjchjOgdSp+h7HC/2GzmWzlWuPDYixGo+ZQIBEfd1Egyp+617YxYei41Sw2HqF28dS6XDZx59h9dEyyXszUCuozLIhF9DdNzDXWZOzWve9r6nsqqaHq5ur9nJDEgAajv5pAMSAd4O+GVT2YVjLVqzqPuuwZB2uvmI6mccqcDy1OHYIqrdQ7tpHcAuFX4DHXbgqQEF0nsHuvPtpwP480IudywIQZ25svmQ/pGKuJuUbSK7VCLlQpMdyyBtPpB9MFNxEsIo06jqbFiypTPYNUEsO4BwRkM3Syyw9P+jzebFCezgR/1R6YYfp9OP4nukf3yUsbT43/pKMjWyzuqf0mKrTpXWrT2H8DBN7YYVuDFLrU2HMxz6Dly+GLK3Fcu0htFeRBSmviE+sAg/GMLMzw6hPmGdpKREMHddJ3W0lQekj0thb/pjSOqCPnzZSWxYg8kTTDGEDo5uI523uLWlcWDJEbki97TttNzA/frTluFZUt9k1dTsTSSso+JAueVycMh7L0Vuoam4/8AmLUfX6kkmfQzhJ+ntH8nEeHuFGtc7h5pZXco9Mqy1AzaGBtpmdLD+9Njb7w6Yjk8yrVmBlWFkE2AmS192YgnnZJxLiXsrTKamYFwyt4+seINJBjznRECOn93AeU4aKrDTmKLMggFKQ8QDb7jlfoR2xPsXXy3HG/uqOYEW8E4FMSD5CdwbyPTuevfblglMqhUB2NzYi4MbgmCZ+UctsKavsXlWEsjhiCC71SHhovbbbYgDA78Josyo+e8QCQEY09YnozyZt69MRmDeeHkfSeaMuc3Yea0X9HImIMdDb4g88AZzIaxNtwZN5I2MciOsYBpcHeiCaFWoFFyrgvTMbzcEDuDHbA445mGcAtlizWUszqB0jUonnscLdgyRYT6fOxU5wjrBOaeVqRIe45nn2Ei3xv+eCEzDKsOAV5kWbrsf0wvZs6rkMKDADVJLJAPcat+/fFNTitRV1VqLATANN0e52A8wYegEnAMwrj/AAv4/tXnDeITLx1dYpyT+GLi25PXAn9EdDESeYmAOe49ecDA1D2homVWm6Ebh2SkSDyPiODHoDhhleNVHZUorQF4hHarH+LRT0r8TgnfTKzjLhHzghD2O3TDLZnq0n1B/L1OO4tbKSPOk9SYOO4pragstbGuheziAwSNuh/jgB0tOkTy8wt+d/yx7iSglwpK6twfMJGziIKtsbH8MjngOpwvUCz1CxJNtJEmAuyso2Anl9cBUouOiXUpvJsPwp+GPwgncXHX02H7nE0pye2578/lhb/UaEiwLC33thtP2mwnf0wRS4Q6MWWswJNxEi3QMT/H9Vig/glilV3aPNE8bpnwQrDd6Ij1roP0wBxWmZUcjVoL/wCaJ+gOC+Ms3hA6gxD0pgQLVkMxJ/Pn8MU51vtKE7eMJ+FN2/TCqtOHtBXcwTS2i7x/AR/EMzSHvVEUgT5iACA0Ed779MLuJcRpAM3iLK6wSLmwgoABaWtyuBflgjiWTFUamUaZv1XkCDuG2uCPjzA/+G6RNpESNPLSw81gAAG94qBGq9rzpfTqRYBcepTqGwAVOZ4xS0SrBII8zmCxIiRqkDyj3oIgHCTinGddEolTxdbQsWKnaQImCbSSO3TGnX2Vy2nSaSkQFDNBIA5KTceu/fniea4DQpUarU1UMiaxygotrAX/AJ9cJdQq5CTwS2YOq97QSNb/ADuRHsz7P0qeXRGpqxWS2pQZc7tfY8h2w5p0lA8iqto8oA+Aj44W+y9Yv/SAZha0X5TSRjz2kkx3w2en+5/Yx1cMf9TQtNaiKbi0bLLe2vBaOYWl4wY6CdCqSNUi4Mem+OeznDVy6t4KhNOlmC7urqL33IIN9oj1w4r5X7Y6vvJC+tyVHTV73fR2GI5CkQtB7f2aq3ZWUf8Au0/CcbQxgEgXSTVeQGE2GyOGbOmQA1rCY+h2O/PlhXXqu/vUKbDeC2pyQLHS6qPrg2uQksBY7kdOp+Q/YxTUR0MjzqfeU/QiTE9rT67xoAugJJsvZfOUlMEBHNoaEY9hqAkf4SRhpSk3Asdun8MUUaYdTsVPIgx6QdukY8vDaQPuqgP4Rpv/AJYwBylECVLNZxaIvz2CiWJ5gAb9zsOZGMj7S+0GZUqCj0EeQp1jVIg3ZVZdRuQNQACsSTh/xvhL1D9loMhVYOWFkJIgj1uDva+FvHcvmKiQKAZUMjS+okxERAtc9Z5xzx1S+dLJxjLrdA+zvtbUDBa8MsCW3KSuomYXUL/h2UmSL4acU9rkFZaGWQV38REqwYVA7BTeDqYCbDbn0xnOC+x1eoS1ceDS/DM1GuCfd0qgJmYEwFERIOhzHskFqiplX8Ny6uwaWB0EGbknYRHPlG+BaKkWS2udHWTOpwjLa9T0kLHbUAT9cXVMlQYQ9JTG1rjuCLj1wW3Qc9yeWKauYCQt2fcBRJI69vU2743hzzufNCQ0bDyQGZ9mKDwW1uAbK1VnHyZjji8AoxAWB0Bt8QZB9P8AfDDL5qmZJhTuQ40kd4PLvtiqrn5vTps9PbUsb9QCbrykH0HPB56ptJQZaYvAQNPJVaB+wgrs1F28vqhCkqP7sEX5cz1yrMn2xptP3QspH4Tqkn1t6Y5SzRYgrReebNC/SdXp5fjg0MNzftgXuO+vNE0Db2SX+oqYP2TVaS9KbmB/hVpUfADF+X4WofX5qjxAeoQSB22094AwfVuDIseVsZ/i1BsnSNfKU4WmJfLiy1FFyVA914kyN9j2W+q4CToqygGYWgGSVv7RVPQQCAet+eBaWfivUoAAaER1jYq5YHtYr9RifAuMUs5QSvRaabiw5g81boRthNxbNeFxTJLFq1Guk/4Cjj9cKL7AjijM7LQ5s/ZMZjb8xj2Ks7UhGHMgW9GE/mPnj2KfYpzDIQVQIgOsgCfLJj8+n6xzwPRrhidLK/I6WDAdrcv9sRfJ5cVCwWnMnzsAxN/xTPwnFOa4dRqXZKRINiUM/MGccx2Mjbmuq3CAjXkj/DK3Ckzz/f737nEXzKKNTOqjqTH54RvlqK+UmY5Gq0D4E/uMXZbh+XnUtJC34ok/Myf2MB9+DoEf2Eanl7qfEOIJW0U6DB/tEappEhaaNrOphYEkABe/O5EswQcxl16VST6Ll3nFx4lTpeV/KeSi7H0Vbn4DFmWpM7LW0MjIzeVhc6l0gm9rEmN9sCC6u9p4FGQ2iwjsKLzpkysBTE9J6esXxVTpRAPLn19e/ba+L/DifvcyfjPw/XFi0NvpeLdbY6a5aoqJPQCZBjY/DlirOEtQqpsfDqADf7pHxO30wSDNiZOxBAMcxEbDp64ram2okRABBnpBG36d74oiQiaYIKU+wdcuc3tHiqbT+AL/AO2caV28xG45npGMV/4XVTrzKybrTPf70/G4w1yfH6lncJ4JAOlQdSqw1CGk6yAbiBN42hpgXZqIPf8AlH9RpxXcB2fhNM3UmrTC+8CWPYKrD83X5n4X5mqlKnLMERBuYsAPrbCXj/EhlULqFqVahAQE7rJjSF8zaQSbbyZKi4wZY5qnRq5utVKOKlRRABRACxJLGFEQBoBYC+ogEjXUqgWCy4fCmpJK2A9tcvPlVzTtLgXAJ97RE6d7+9/dMY0vDmp1Kf2brUp/d0kEelto2jltj5NkcgjKCKNJnApBtSuWUtDVCTUYtMFTp1CJBPTD72Vyp1hqbGlNMNVZBpGifIFWIhoaGIPlUx704zmvAJK2VMC1rZC+h0qMTvO5n99sWNG0jtjI+zXtS1VKj6XakjlDrKBwQA0yGCMsMBuCCPvbjUJUDhWGxAKk2swkQNxbDKdUPKwPp5QrHb+Q5n+WLV25RyGB0czY+pt0xCrmgliGM+6qgkse8C3xOGxNgkhyLJ9O+IDeOR/fzwLTrVyPMqIB+Il/gQsAeskYr/rICzjQx2JPkbppYgSe0TbaL4LIVC4I9m5fPvjwpASbT+cYFoZ6m/ukHcNB1QQSJtykEXjBMA258+4wKuZQ+bq0rGoUCzYvGkHsTacXUaoI8pBBuLyIxUMsgaYBY8zcjt2HYW/PEBw+D5WZRMkCNzvBIlQeccydpOD6sRKGTKJB07X6ntiupUmy6p6gT8Lj1xZEi3Ln+xgZuF0nMtSRieZUSfiRihG6u+yJQdfMe9h+WLloDfef3GAqPC6Sm1KkCOiKP0wSuaQyA6297zCV9emAfGxVt7Vhs57M1+H1Wr8MINKpLVcoxsxHOmfuNuBNthsBFS8bpZ3iHDXpzNMZo1FYQ1NlRUKuORDGJ2tj6CGWDEEEbzM23nHyj29epleJNm8mq66GXSpm1vFRHfQNQHOACYvCzyxmc3LcaK4W74yYrAWhqD2PIpVo7euu/oMewro8VTMa6yA6GymXenO4Fas+tT3HhoP8uPYsuun02iEyzOWTXLUqdo+4v+oxc9sQThdACBQomOZpJMnbYYNanLQBc3A/OOm2/PEqYjv3i3p6xheULQHu4oMcIoRHg04IuAi277fTEW4NQO9Gie/hrDDtb64YgQO3S/1xW3+rkO3eMTKOCvpH8SqaCU6UinTRKZsQqhSfli8FiQNoFr2N+xx6jSiSfj0H7/XEnrE+VPWf1/iMWAgJJ1Uq4AUBYvyxEeZbQPrB7dfyxWLA6jMm9j6jbl/HF9NjAIPm6gb9h+++LVKqsQBNrW0xYfE8+YOOZeoC8nfqQbiP39Mcr3k7evI9DjtGoCdQ+tyfraL7YiixHsBmVpZrM6jCw0noKekj6T8jgjjtBnpOUGiWLpTgnSGvDAbnc6RsbCYGFnDqX/HVUNlqF1Mf3mr0+fcL9MbD+ogTNVzUWf7MDQrA/iEkm9iJ0nmMB9OP+uOFlq+pmK2Y7gLGVcnLp4hDuFoNoGkMgFQsHBXUCoCKdC23J3ELs8CoQkqtQUXSmGKhwzVRqI5KuiPdBtPYH6vxbhlHMIVrUw2ojYlWBUyCGUhgR2OEed9i6RBQPUZS06HIeJEEao1xuRLG56WLXUzKGliqYbBCx9RADUfWCgdJA0wNPhaWET5FIeZEmT0nD/2MrfaVVY3CqJNv7NmJMfdU6wQOh6CcFD2XqhfCDoySJ8QMZvPW4FgAdom+DcpwVaLeJUqFibaEUhTbbSJLWnckRyEThZoucMqbWxVJzSZuurTTPaQEDZdWlqjLZyv3aYI903Bf8JOmdWoaCtJvgKnn1A92ooGw8N+W2wj4YuTO67IjHrqBUD4sAT8AfgMaKWHNIRC5T6oeh6lQpUUWKOYUfhYCZnmDB+OJUc1NQyfdUf8AqIJHyA+OI1l1VWO4pgQOrtsfQAx8T0wB7QZWKWtWYVFspG5djsfUnGV73AOcNiT5fCsziQCVoWOxg9hj1VLSYMi/SP4YzvDcvnAwNWqu9yp3EbaSn64b16mkBfeY+4vU9W7DfDmV5bmIICMOkSRCH4WlnAACeI46D3p+Un6YKbNIli6ye4uOsTtieTy2hQhuw59STJPzOOrQVLqoU/eAAE/Lc4dRswByoNIAVtIgidwbg4k5tfly64V5jiOj3F1mdvdj5i/Q4Iyec8TzgEdSRt+sjAiqwuyg3TIsiKtVVGpo+OBxxCkXCjzFh5YF/reMU5vKM7ABiEIOqefw+eLMllRSDBVLsTvafSSRtg7lGA0NvqiOIA+DUK++EaI3HlO3fAFfIFqyDQGy2kADylYIfUCCJM/Zkbi08sMFrv8A8v1hgfzxHLN4ZFM3Vv7M9Oeg+g26gdr04cUogErJ+zGapUc5m8mWFL7ecvQMr5TTQsyTYqz62gc9VsVUsp4uc44hEmpQooPQ5dxHzODvb/Jmq+QCR4n9LQh4uq01ao0HcAhI9SMcyVcU+L5oER42Wy9UE/8A2mem4+TrjO+1u1Gst/4c5vxeF33p0UT1C5p9PyH549iz2By+jhT1AsLVBI7BM22kfEOf+nHsUE9hsvoOnaNuvM35Ht/DHQk2iTEleQH4hff+GLK1QzAtcQRbewk9MDSdLaBEXLWseZ293bFo12sSTAhjEzyPr3xbShU1Xjn1nn8MRpqNNx01LzmPeHbn88cV9Rl+VmI22sR8P31iilVpl5tAiCP1+uKEcwNO6nzMOY6j9wcEg2Kz5JPfc/XEfDO+w2I63+uIouJpIlZkb339DikvECTBMCLlbTAHPBFQypiw5Hre8X5/zx5NMW57mNuwHw+EYii4VvqO5tbYEdjue/fEUWCTAvv6/vniO09Of8bjHV5fw37xiKLAcWpMmbLEbPWAPPWunML8wGHxx9DpVVqDUDYgXPRgG+QkH54xHtc+jMq0W8eg59HR6J/9vzw39k83DIh5CpSjvTaV/wBB+mMGHq9DWLdifW35C2fURmoMf3Dz91qCZAO17/C38RiNWoB8pPYd+mLCtiCTJG4iRyt39emBafDkiGlyDI13HrERPeJx2xG6491dTqiJBBF4IIvjzVARHyA54GbKqGDKSs7gRE9YIN/Tpi8053IPqJnEICqTouK1/oRiYEETtgXiA0oYMarDsTYnfkJPwwRUy0oAjFdPMR02vIM4S5/WLRwViUFxukNGoDzyFUi1zy74hniPsdRGkVbsecKwH159ROIV81qpOGhhOlTEayYj5Ft+04PqUVFJabaWKqJnawuT64wOh73FvAfnfjKWRmNkQV5zccv44XZyoaVVapEoVhm/AQd/TqcS4VVhytOTSje8BhuoJ3tHYfTEHKlmFU+aTCtZQoJiPxW6Yc+rmYIsZ12t6c+5WTIReTzAJfSdSgyD/iuQDzA698EyJnrucBZT7OlAGkAmBF41Wt6EWxzhWXYrrLElrgSdIBNt+2GUnkBrdzfuHzRWCbBXVaCD7qxM7XJJvyxHNZkU4lbEWFvjjpoOT77CNgNMAfEMSfX6Yspu2zrJOzAeU995HWD8JxqLeCNpg3CDyj1KpB1AU+kb3FuvUfHe2G3KOnLFRPS2Kn1zKvE8tIP8LeuBAROcCdFziWYIVQDpLnSW/CApZmvzCqY+HpihMnRqghHYkQdQdpHNSZPxE4nnMo7gAlSytIEEKbFWBud1YifjBx3hmRKMzNNwoVdZcBVk+83djbYWxRSiCXXFko41VanVpV3EiirrVg201ikVlB3C6DqG4DNvaVXt0jUswmYQEzk82kDm0K6D1kxhz7dAeARzdKqX5g0XYgD1RT8MIv8AxA4mKdDIu5MCpTqVAOdOmgd57atE4y1B/I9yuYkKvhyGllK6Ak0crTo5dRyZ0ZTVf11OF/yN1x7BbZFqPBqgf+1IpvU//JUqq7/6iflj2I2YC0s0utKz20xAmD3/AN7fPFlIG0woHug84izRiimdVTa42Hb+PftGDmWe7deRHQ9+mCCYhlqXsNO95sD+HfY+mKiJHYTA5m+xwQsGDc9es9D/ABxxgSZuW7fvfEUVSuBJa/Ycwe3TBLCLsJtYfvntgUVLytzzbkO22CUqWOnbZmMSDOIohsysETt0G3x5jHahAGrl9Pp+/pi0pAjZfxc7+uAhqVtoEG56fx6fHEUV6iZPP93I64rpuRYi0mOvxx404gqfLyAH++O3g7fD88RRZv25yZqIIBlqbqsb60irTHzpkf5sK8vmCj+LTPvhK6f/AKxq+YZPrjXZ/LmohA98QyW3KeYegtB7HGKyalWVBfQfEy6nmgYh6J7gMBHftjl4xnWkd66DWfcYV1Kb/COceEreLx1WI0XBMxzA0g36Xn4fDBTsxuW09lANvUz+Qxh+CippB0s6LAUC5YA2kDY2AMifKettB/WwjzU6uuDaTYRufMLk7jpth9DF1C3rg98Lz9Go6/SNM9xTamxBgtIJjzC/wiPr+mC1POR0Nz/HCbJ58MSQpWDuwkx0v/HFvGK2pPKQRzXn6GJjHToPFQb98QmSHGWhXZ/M0yCpqAEEERLXHKwPe2A64qPq+2imAC0AamJ2F4taD1wDw9VMeIwBG4H5DkDzm5w34jlKdbwwgVwoPlJIkWtIB+XrheOoQ2WTO9zB+aqPZIMKVGj4tECFFpEbCOd+uF+Uf7TRWEqB5Qdi03JPcaY1dxbnfwyq6NUp6QGMsqg+XVFha+mRHw74nWXxLj3tBDArplpDAESYmDeSLbnGItL2B4FxYjj4JUSAd+CYLml8MskRMRtF4uIkRirN0l06qsMBeDsPRY36bnA+XzQ1eSdTIBBsQdRGx5gWJ7LhNxDwyzBlL6NUVGui/dVQNtankskmSYMYe+oMmaJt4Inu6spiwZ/CokwQQziZIEmAx6gQL7nDtlIAAsBsI3xRwygFVTG6g2iL7+vqSScW57MhBJBM98Mw7CLnUo6dMx2q1ZG5Hpit6ygwSB0kj5YTJxgfggdrn4zGGuXemUZwFI+8dMbDnI6RjTYJrqTxqET4U9cB18/RpVFptIZrWB+p5YGXiyIDpV45AmP+kXgdibdsZ6hUqVKgq1EOlTqg2J9TeJPIdB0wxjQZk2VOa5sAC5W7ZeXzwJX4jSpe/UVexNz3jANXjRII8M3HJjz7xY4DymQZlgBERr2uTI3Ji57mfjgGtBFyie1zdlfxWtTzBpAGQ3iBTBElqTQQSIPl1D498ZvOhatLLIwGp0y1DS3ItWnMp6haBX4YecRajRUgljpAZAGssEQbDcbibWxn6uaoeOlYNKgs5E71GPvAcjC7C01mxgxOIpMcWgrK+q1hhxEp97a5oDJ1kteCT3WrT/7sexkuKZlnybayTI1T1JqJ/wBuPYXh65qtLgLT6BFSxBeJC36AGoQbESVkfSeY9e+DUqD4cxvi6tw+Z5CZF/5YHHDWi4E9Qd/pbGkLeq66EHUpsd+/rjj1gQAWAO8T+vPExw1gDcr2DSMQHDqm6kEdGA/SMSVShVpDrY8p+m+JpfmZ5D9DimpwhiZ8oJ30zfEKfCqgnzR8f3B74kqIlxEH3hzn7n8PXFb0JIE6zyuIHf6YnT4fUBkEnr5t8TOTqjb8/wCcYkqIQ0HB2mPeP++K4I8y3/S+18Mv6PViNCR6/wC/64iMk4aRTHztiKIFQxkkgRflv2tc/wAcKePcFWo3kJQu3iUKkCUrgXU/3XE2/wAXUY0NbL1Cf7P0bUJHw2+mB8xQqOjU6lEkHmGTfcEXBDAidsLqMDwnUappukLKcIzC6i2gqCYrUv8Alv8AjWd1Jn5ciCMOcyVUjysD3H5aJn1wfl+E+bU6+aIJsDNr2Np+Mx8TPMcH1qF02jabD07Tytv6zWFc6mcrtPwixHRvOZqXZbO0wADbuLflOBOO8eSjGgKxi5d4ie1z+WLV9lHBkafiSf1/XBK8CIgVFV1AgCBAn/EScddr6AMm/YsD2OI6pWQp8fWrVCEUm1GPJ71+YBkn6Y09HJhW9/T1O1vgZ5dsB5ngTRCppP8AcKqvyAk/GTiij7NVAZVQSdyWiJH1wdUUH3aQOaOi6o0ZXGVYag1ExqiRa88+cD688OOFZpgrPpJsAE1XAEnYjYz1i3riFThThZVVnn5p29bE/LHMpkax5P38wg3/ALrCOfLGNlNpbqE6o5osAvVs47mkBSgBuRGqCpBA6Xgz/dGPZrIUzqFUeZiDDaSEg+8FDAajHvGehkCMHUOGm8mFG4JLfASSf0xZRXSdKabnmI+on8sY8QzJdjcxQGmx94Sqpn6l1DkAWGmAO1x/L9Mdyxd2h9bruDqMfNp+mGudoMQJVdxcMZF7x5Rvtviill6pACmy2XbYbA/7YbTqPySRB4T+kT5y9UIavkmAOlNR7RMdpgTjqOUptLlUO8wD0kyD0+mDQtRdygPcEx9cToZFVl48RpmTEj0kCMW6oWsLiJI2G6FpeR1khoUZuG/zEMgPeY037YaU65pggOibC9z9Tfff6YKrZpjKhIN7sRHyEz6YDzWRriFWIAAtGr5nlhdCq6oJIhOJJs5d8pPvKT0AUk/5Qt/3fFWczVMU48WjTaBMtblIsdvTEU4XmTtI5XqmPzPyjE83woK2hELAABiWUDaYjTe2NQ7/AMIBAP6/tDUOH1KxFQmnUABGpW1gg7SCf1wJVyWXqHwjUpkzAUNGkmeTNv2HMYZZXhQcNTC6Cykzq1KYtBAURvPwx5OB5gQhFEraWDMNt/LpifjgzTpVA4Pi/YstWk0yCFks/lymVr0zI92xPu6aiyPWY+WPY0PH+FFaeZZgujQkEciaqzbltj2OXgqHR0y13ErPQo5G5Sv/2Q=="/>
          <p:cNvSpPr>
            <a:spLocks noChangeAspect="1" noChangeArrowheads="1"/>
          </p:cNvSpPr>
          <p:nvPr/>
        </p:nvSpPr>
        <p:spPr bwMode="auto">
          <a:xfrm>
            <a:off x="201613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20482" name="Picture 6" descr="http://voda.org.ru/storage/materials/2021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8428">
            <a:off x="8642350" y="3862388"/>
            <a:ext cx="29479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http://voda.org.ru/storage/materials/3664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0000">
            <a:off x="8648700" y="852488"/>
            <a:ext cx="32146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 descr="http://tomsk-novosti.ru/wp-content/uploads/2013/03/risunk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9938" y="5175250"/>
            <a:ext cx="31242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7538" y="515938"/>
            <a:ext cx="7707312" cy="48498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lnSpc>
                <a:spcPct val="115000"/>
              </a:lnSpc>
              <a:tabLst>
                <a:tab pos="630238" algn="l"/>
              </a:tabLst>
            </a:pPr>
            <a:r>
              <a:rPr lang="uk-UA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Шановні діти, вчителі, батьки!</a:t>
            </a:r>
            <a:endParaRPr lang="ru-RU" b="1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15000"/>
              </a:lnSpc>
              <a:tabLst>
                <a:tab pos="630238" algn="l"/>
              </a:tabLst>
            </a:pPr>
            <a:r>
              <a:rPr lang="uk-UA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b="1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tabLst>
                <a:tab pos="630238" algn="l"/>
              </a:tabLst>
            </a:pPr>
            <a:r>
              <a:rPr lang="uk-UA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2016 році кафедра технології питної води Одеської національної академії харчових технологій (далі ОНАХТ) втретє організовує і проводить  Всеукраїнський конкурс для школярів «Вода – основа життя». Конкурс присвячений Всесвітньому дню водних ресурсів.</a:t>
            </a:r>
            <a:endParaRPr lang="ru-RU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tabLst>
                <a:tab pos="630238" algn="l"/>
              </a:tabLst>
            </a:pPr>
            <a:r>
              <a:rPr lang="uk-UA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роботами учасників попередніх конкурсів і інформацією про переможців можна ознайомитися на сайті </a:t>
            </a:r>
            <a:r>
              <a:rPr lang="uk-UA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www.aqua-technolog.оd.ua </a:t>
            </a:r>
            <a:endParaRPr lang="ru-RU" b="1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tabLst>
                <a:tab pos="630238" algn="l"/>
              </a:tabLst>
            </a:pPr>
            <a:r>
              <a:rPr lang="uk-UA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 бажаючих запрошуємо до участі в конкурсі.</a:t>
            </a:r>
            <a:endParaRPr lang="ru-RU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tabLst>
                <a:tab pos="630238" algn="l"/>
              </a:tabLst>
            </a:pPr>
            <a:r>
              <a:rPr lang="uk-UA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Чекаємо на творчі роботи, змістовні і оригінальні, в яких кожен учасник по-своєму і незвичайно висвітлить важливість води для всього живого на Землі і необхідність збереження її природної чистоти і краси заради майбутнього.</a:t>
            </a:r>
            <a:endParaRPr lang="ru-RU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tabLst>
                <a:tab pos="630238" algn="l"/>
              </a:tabLst>
            </a:pPr>
            <a:r>
              <a:rPr lang="uk-UA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tabLst>
                <a:tab pos="630238" algn="l"/>
              </a:tabLst>
            </a:pPr>
            <a:r>
              <a:rPr lang="uk-UA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повагою, оргкомітет конкурсу.</a:t>
            </a:r>
            <a:endParaRPr lang="ru-RU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qua-technolog.od.ua/images/stories/konkurs_voda_osnova_jizni_golosovanie/vseukrainskiy_konkurs_voda_osnova_ji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99123" y="4651948"/>
            <a:ext cx="3080360" cy="220605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628650" y="627063"/>
            <a:ext cx="10831513" cy="42878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  <a:defRPr/>
            </a:pP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і завдання конкурсу 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  <a:defRPr/>
            </a:pP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конкурсу -</a:t>
            </a: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виховання у дітей активної громадянської позиції та почуття відповідальності за стан водних ресурсів України.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  <a:defRPr/>
            </a:pP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завдання конкурсу</a:t>
            </a: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 у дітей уявлення про незамінність води в житті всіх живих істот на нашій планеті;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 у дітей розуміння того, що без якісної і безпечної води не можливе виробництво смачних і корисних для здоров’я харчових продуктів;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виховання у дітей турботливого ставлення до води як складової частини природи;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закріплення  у дітей бажання берегти неповторну красу озер, лиманів, рік і морів своєї країни і рідного краю;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стимулювання інтересу до отримання знань про сучасні технології очищення води;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розкриття творчих здібностей учнів через літературні твори, малюнки і відеоматеріали.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  <a:defRPr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G_9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5889" y="4651948"/>
            <a:ext cx="3306494" cy="2206052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/>
          </a:extLst>
        </p:spPr>
      </p:pic>
      <p:pic>
        <p:nvPicPr>
          <p:cNvPr id="2150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4651375"/>
            <a:ext cx="32797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869950" y="358775"/>
            <a:ext cx="109267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Вимоги до учасників конкурсу 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розрахований на учнів шкіл, позашкільних колективів, кружків, секцій та інших дитячих громадських організацій  екологічної спрямованості. </a:t>
            </a: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 учасників конкурсу – від 6 до 18 років.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Терміни проведення конкурсу</a:t>
            </a:r>
            <a:endParaRPr 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проходитиме з 18 лютого по 26 квітня 2016 року: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етап – з 18 лютого по 21 березня 2016 р. (прийом конкурсних робіт);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етап – з 22 по 24 березня 2016 р. (виставка робіт в ОНАХТ та проведення голосування для визначення переможців);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етап – з 25 по 30 березня 2016 р. (підведення підсумків голосування і оголошення переможців);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етап – 26 квітня 2016 р. (нагородження переможців).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3" descr="http://lifestripes.ru/wp-content/uploads/chto-oznachayut-detskie-risunk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6150" y="4329113"/>
            <a:ext cx="340836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http://vodokanal.info/upload/iblock/493/IMG_1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4329113"/>
            <a:ext cx="3482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http://www.energostrana.ru/upload/iblock/958/958a8901ba4f9e19decd9c49481e83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23554" name="Picture 4" descr="http://www.energostrana.ru/upload/iblock/958/958a8901ba4f9e19decd9c49481e83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88" y="6350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652463" y="6350"/>
            <a:ext cx="1081881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lnSpc>
                <a:spcPct val="106000"/>
              </a:lnSpc>
            </a:pPr>
            <a:endParaRPr lang="en-US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Вимоги до оформлення конкурсних робіт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endParaRPr lang="en-US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конкурс подають творчі роботи: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літературні твори;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малюнки;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відеоматеріали.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Літературні твори  в прозі чи віршах можуть бути написані українською, російською чи англійською мовою.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Обсяг літературного твору не повинен перевищувати двох сторінок друкованого тексту формату А4 (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Times New Roman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всі поля – 2 см, кегль 14, міжрядковий інтервал – 1,5; Назва твору -  посередині напівжирним шрифтом, текст твору – звичайним шрифтом).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Малюнок виконується на листі формату А3 в будь-якій зображувальній  техніці.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оригіналах малюнків і літературних творів обов’язково в правому нижньому куті на лицьовій стороні повинна бути наклеєна етикетка (розміром 10x5 см) з наступною інформацією: назва роботи; прізвище і ім’я автора (повністю); вік автора; назва навчального закладу; область; прізвище, ім’я, по - батькові керівника (повністю).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Відеоматеріали можуть бути представлені в наступних варіантах – відео сюжет або репортаж тривалістю не більше 10 хв.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463" y="298450"/>
            <a:ext cx="10855325" cy="61595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переможців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конкурсу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Визначатимуть переможців за трьома номінаціями і двома віковими категоріями.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Номінації конкурсу: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«Кращий літературний твір про воду»;</a:t>
            </a:r>
            <a:endParaRPr lang="ru-RU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«Кращий малюнок про воду»;</a:t>
            </a:r>
            <a:endParaRPr lang="ru-RU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«Кращий відеоматеріал про воду».</a:t>
            </a:r>
            <a:endParaRPr lang="ru-RU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pPr marL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Вікові категорії: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категорія – учасники віком від 6 до 11 років;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indent="45021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категорія – учасники віком від 12 до 18 років.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переможців конкурсу буде здійснюватися шляхом таємного голосування представників студентства і науково-педагогічного колективу ОНАХТ під час виставки конкурсних робіт.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Виставка робіт буде розміщена в холі головного корпусу ОНАХТ за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адресою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м. Одеса, вул. Канатна, 112, 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А, 1 поверх.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Переможцями конкурсу стануть учасники, конкурсні роботи яких наберуть найбільшу кількість балів. Якщо дві або більше робіт наберуть однакову кількість балів, вибір переможця буде проведено на основі додаткового голосування журі конкурсу.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Журі конкурсу складається із представників кафедри технології питної води і деканату факультету «Технології вина і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нанобіотехнологій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ОНАХТ.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Підставою для нагородження є рішення журі конкурсу, оформлене відповідним протоколом.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4" descr="http://www.maam.ru/images/users/photos/medium/8cda1f0b4aafa9718ec6489370d93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25" y="879475"/>
            <a:ext cx="30829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www.spb.org.ru/SPARE/draw/draw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1176338"/>
            <a:ext cx="26717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2.gstatic.com/images?q=tbn:ANd9GcQ0Vd7wMkJ8aXzb013LukKrlwk3tB6kC8XjTBRFHLg96EeoVb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21705">
            <a:off x="8913731" y="563366"/>
            <a:ext cx="2900260" cy="205711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/>
          </a:extLst>
        </p:spPr>
      </p:pic>
      <p:pic>
        <p:nvPicPr>
          <p:cNvPr id="6150" name="Picture 6" descr="http://st.stranamam.ru/data/cache/2012jan/09/18/3409156_77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29385" y="3449731"/>
            <a:ext cx="2565328" cy="321167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/>
          </a:extLst>
        </p:spPr>
      </p:pic>
      <p:pic>
        <p:nvPicPr>
          <p:cNvPr id="6156" name="Picture 12" descr="http://voda.org.ru/storage/materials/2021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1896" y="4171624"/>
            <a:ext cx="3265714" cy="238785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771525" y="277813"/>
            <a:ext cx="7969250" cy="3616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Критерії оцінки конкурсних робіт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Особистий погляд на проблеми, пов’язані із темою і завданнями конкурсу.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Оригінальність творчого задуму.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Змістовність, логічність, щирість, самостійність в роботі.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Композиційне рішення, художня виразність.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  <a:buFont typeface="Century Gothic" pitchFamily="34" charset="0"/>
              <a:buAutoNum type="arabicPeriod"/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Рівень виконання.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Інформування про перемогу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визначення переможців будуть представлені на сайті кафедри технології питної води ОНАХТ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www.aqua-technolog.оd.ua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</a:rPr>
              <a:t>, а також у  періодичному виданні ОНАХТ - газеті «Технолог».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  <a:p>
            <a:pPr indent="449263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</a:rPr>
              <a:t>Кожен переможець буде особисто проінформований про перемогу.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4" descr="http://cs624817.vk.me/v624817411/3b018/Xiik5uE8vp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16206" y="3989728"/>
            <a:ext cx="4224032" cy="284418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47713" y="663575"/>
            <a:ext cx="1054576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Нагороди для переможців конкурсу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Учасники, які посядуть 1 місця в номінаціях і вікових категоріях, будуть нагороджені побутовими фільтрами.  Учасники, які посядуть 2 і 3 місця будуть нагороджені іншими цінними подарунками.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Всі переможці отримають дипломи учасників конкурсу за підписом ректора Одеської національної академії харчових технологій, д.т.н., професора Б.В. Єгорова.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Учасники, які не стануть переможцями конкурсу, отримають заохочуючі грамоти. </a:t>
            </a: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 керівники конкурсантів будуть нагороджені почесними грамотами за підписом ректора ОНАХТ.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Процедура отримання нагород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Нагородження переможців конкурсу відбудеться під час урочистого відкриття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Всеукраїнської науково-практичної конференції молодих учених, аспірантів і студентів «Вода в харчовій промисловості», яка проходитиме в Одеській національній академії харчових технологій 26-27 квітня 2016 року.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переможець не матиме можливості прибути на урочисте нагородження, подарунок і диплом він отримає поштою.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Поштою будуть надіслані грамоти і іншим учасниками, а також керівникам конкурсантів.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6" name="Picture 2" descr="http://designstickers.ucoz.ru/_nw/6/21043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3175" y="5453063"/>
            <a:ext cx="1800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img3.proshkolu.ru/content/media/pic/std/3000000/2669000/2668665-84ca05f94394f2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5334000"/>
            <a:ext cx="2012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363" y="642938"/>
            <a:ext cx="11007725" cy="60769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lnSpc>
                <a:spcPct val="106000"/>
              </a:lnSpc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 умови конкурсу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Учасники конкурсу надсилають свої роботи із надрукованими заявками на участь в конкурсі на адресу оргкомітету конкурсу: 65039, м. Одеса, вул. Канатна, 112, Одеська національна академія харчових технологій, кафедра технології питної води, конкурс «Вода – основа життя».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Подані на конкурс роботи учасникам не повертаються і не рецензуються.</a:t>
            </a:r>
            <a:endParaRPr lang="en-US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 конкурсу несе відповідальність за достовірну інформацію про власне авторство творчої роботи.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/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Копію творчої роботи в електронному варіанті, разом із електронною заявкою на участь в конкурсі і копією квитанції про сплату оргнеску необхідно надіслати на електронну пошту оргкомітету конкурсу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voda10@ukr.net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обов’язково продублювати на пошту секретаря оргкомітету конкурсу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katrin-kor92@mail.ru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Роботи, які будуть оформлені не за вимогами, надійдуть після 20 березня 2016 р., без правильно заповнених заявок на участь у конкурсі і без сплати організаційного внеску, не розглядатимуться. 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 всіх учасників конкурсу будуть розміщені на сайті кафедри технології питної води ОНАХТ 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www.aqua-technolog.оd.ua</a:t>
            </a:r>
            <a:endParaRPr lang="en-US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Кращі роботи будуть демонструватися на постійно діючій в Одеській національній академії харчових технологій виставці робіт учасників конкурсу «Вода - основа життя» (кафедра технології питної води, корп. Дх, 2 поверх).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6000"/>
              </a:lnSpc>
            </a:pPr>
            <a:r>
              <a:rPr lang="uk-UA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Подання роботи на конкурс означає згоду учасника конкурсу на всі умови конкурсу. Скарги на організацію або результати конкурсу не розглядаються.</a:t>
            </a:r>
            <a:endParaRPr lang="ru-RU" sz="14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06000"/>
              </a:lnSpc>
            </a:pP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1122</Words>
  <Application>Microsoft Office PowerPoint</Application>
  <PresentationFormat>Произвольный</PresentationFormat>
  <Paragraphs>129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Century Gothic</vt:lpstr>
      <vt:lpstr>Arial</vt:lpstr>
      <vt:lpstr>Wingdings 3</vt:lpstr>
      <vt:lpstr>Calibri</vt:lpstr>
      <vt:lpstr>Bookman Old Style</vt:lpstr>
      <vt:lpstr>Times New Roman</vt:lpstr>
      <vt:lpstr>Сектор</vt:lpstr>
      <vt:lpstr>Сектор</vt:lpstr>
      <vt:lpstr>Сектор</vt:lpstr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22</cp:revision>
  <dcterms:created xsi:type="dcterms:W3CDTF">2016-01-24T16:55:44Z</dcterms:created>
  <dcterms:modified xsi:type="dcterms:W3CDTF">2016-02-18T08:17:29Z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1222438</vt:lpwstr>
  </property>
  <property fmtid="{D5CDD505-2E9C-101B-9397-08002B2CF9AE}" name="NXPowerLiteSettings" pid="3">
    <vt:lpwstr>B64006B004C800</vt:lpwstr>
  </property>
  <property fmtid="{D5CDD505-2E9C-101B-9397-08002B2CF9AE}" name="NXPowerLiteVersion" pid="4">
    <vt:lpwstr>D4.3.1</vt:lpwstr>
  </property>
</Properties>
</file>